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A06E7F-C7F7-4D3A-8936-C3381A5C070D}">
  <a:tblStyle styleId="{29A06E7F-C7F7-4D3A-8936-C3381A5C07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8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5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9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7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71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74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72.png"/><Relationship Id="rId4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78.png"/><Relationship Id="rId7" Type="http://schemas.openxmlformats.org/officeDocument/2006/relationships/image" Target="../media/image80.png"/><Relationship Id="rId8" Type="http://schemas.openxmlformats.org/officeDocument/2006/relationships/image" Target="../media/image8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77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8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76.png"/><Relationship Id="rId4" Type="http://schemas.openxmlformats.org/officeDocument/2006/relationships/image" Target="../media/image85.png"/><Relationship Id="rId9" Type="http://schemas.openxmlformats.org/officeDocument/2006/relationships/image" Target="../media/image95.png"/><Relationship Id="rId5" Type="http://schemas.openxmlformats.org/officeDocument/2006/relationships/image" Target="../media/image83.png"/><Relationship Id="rId6" Type="http://schemas.openxmlformats.org/officeDocument/2006/relationships/image" Target="../media/image86.png"/><Relationship Id="rId7" Type="http://schemas.openxmlformats.org/officeDocument/2006/relationships/image" Target="../media/image99.png"/><Relationship Id="rId8" Type="http://schemas.openxmlformats.org/officeDocument/2006/relationships/image" Target="../media/image9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6.png"/><Relationship Id="rId9" Type="http://schemas.openxmlformats.org/officeDocument/2006/relationships/image" Target="../media/image94.png"/><Relationship Id="rId5" Type="http://schemas.openxmlformats.org/officeDocument/2006/relationships/image" Target="../media/image93.png"/><Relationship Id="rId6" Type="http://schemas.openxmlformats.org/officeDocument/2006/relationships/image" Target="../media/image91.png"/><Relationship Id="rId7" Type="http://schemas.openxmlformats.org/officeDocument/2006/relationships/image" Target="../media/image97.png"/><Relationship Id="rId8" Type="http://schemas.openxmlformats.org/officeDocument/2006/relationships/image" Target="../media/image10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Relationship Id="rId3" Type="http://schemas.openxmlformats.org/officeDocument/2006/relationships/image" Target="../media/image11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Relationship Id="rId3" Type="http://schemas.openxmlformats.org/officeDocument/2006/relationships/image" Target="../media/image10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7.png"/><Relationship Id="rId4" Type="http://schemas.openxmlformats.org/officeDocument/2006/relationships/image" Target="../media/image10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Relationship Id="rId4" Type="http://schemas.openxmlformats.org/officeDocument/2006/relationships/image" Target="../media/image108.jpg"/><Relationship Id="rId5" Type="http://schemas.openxmlformats.org/officeDocument/2006/relationships/image" Target="../media/image1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7.png"/><Relationship Id="rId4" Type="http://schemas.openxmlformats.org/officeDocument/2006/relationships/image" Target="../media/image1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Relationship Id="rId4" Type="http://schemas.openxmlformats.org/officeDocument/2006/relationships/image" Target="../media/image112.jpg"/><Relationship Id="rId5" Type="http://schemas.openxmlformats.org/officeDocument/2006/relationships/image" Target="../media/image1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jpg"/><Relationship Id="rId4" Type="http://schemas.openxmlformats.org/officeDocument/2006/relationships/image" Target="../media/image10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Report by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Jose M. Dorado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</a:t>
            </a:r>
            <a:r>
              <a:rPr lang="en">
                <a:solidFill>
                  <a:schemeClr val="dk1"/>
                </a:solidFill>
              </a:rPr>
              <a:t>Exploitation</a:t>
            </a:r>
            <a:r>
              <a:rPr lang="en">
                <a:solidFill>
                  <a:schemeClr val="dk1"/>
                </a:solidFill>
              </a:rPr>
              <a:t> Hashed Passwords]</a:t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rot="5400000">
            <a:off x="712450" y="749750"/>
            <a:ext cx="1032300" cy="237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191250" y="1337200"/>
            <a:ext cx="23715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Website,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‘Crackstation.net’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used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hash the password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0056" y="88865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6" y="256375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rot="5400000">
            <a:off x="594900" y="2542375"/>
            <a:ext cx="1564200" cy="2673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162750" y="2990688"/>
            <a:ext cx="24285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password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‘linux4u’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achieved with the username: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‘Ryan’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gain access to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/webdav folder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User Access: ‘Achieved’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28375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rot="-5400000">
            <a:off x="4064875" y="194900"/>
            <a:ext cx="3270000" cy="572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 flipH="1">
            <a:off x="3715725" y="1481375"/>
            <a:ext cx="2371500" cy="30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8" name="Google Shape;1148;p63"/>
          <p:cNvPicPr preferRelativeResize="0"/>
          <p:nvPr/>
        </p:nvPicPr>
        <p:blipFill rotWithShape="1">
          <a:blip r:embed="rId3">
            <a:alphaModFix/>
          </a:blip>
          <a:srcRect b="0" l="9098" r="6341" t="-18990"/>
          <a:stretch/>
        </p:blipFill>
        <p:spPr>
          <a:xfrm>
            <a:off x="2866025" y="1422125"/>
            <a:ext cx="5647500" cy="27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5" name="Google Shape;115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2" name="Google Shape;1162;p65"/>
          <p:cNvSpPr/>
          <p:nvPr/>
        </p:nvSpPr>
        <p:spPr>
          <a:xfrm>
            <a:off x="314550" y="1467800"/>
            <a:ext cx="8462100" cy="34170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/>
          <p:nvPr>
            <p:ph idx="1" type="subTitle"/>
          </p:nvPr>
        </p:nvSpPr>
        <p:spPr>
          <a:xfrm>
            <a:off x="739250" y="675975"/>
            <a:ext cx="4911000" cy="707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</a:t>
            </a:r>
            <a:r>
              <a:rPr lang="en" sz="1200"/>
              <a:t>ort scan </a:t>
            </a:r>
            <a:r>
              <a:rPr lang="en" sz="1200"/>
              <a:t>occurred on </a:t>
            </a:r>
            <a:r>
              <a:rPr lang="en" sz="1200"/>
              <a:t>December 16, 2021 at 0300 hrs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125,014 connections made from IP 192.168.1.105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Port 4444 scanning showed a sudden high traffic peak</a:t>
            </a:r>
            <a:endParaRPr sz="120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400" y="1566273"/>
            <a:ext cx="7020499" cy="31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67350" y="1889825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/>
          <p:nvPr>
            <p:ph idx="1" type="subTitle"/>
          </p:nvPr>
        </p:nvSpPr>
        <p:spPr>
          <a:xfrm>
            <a:off x="792050" y="77657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Request at 0436 hrs </a:t>
            </a:r>
            <a:r>
              <a:rPr lang="en" sz="1200"/>
              <a:t>and a total of </a:t>
            </a:r>
            <a:r>
              <a:rPr b="1" lang="en" sz="1200"/>
              <a:t>16,550 requests</a:t>
            </a:r>
            <a:r>
              <a:rPr lang="en" sz="1200"/>
              <a:t> were made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/secret_folder </a:t>
            </a:r>
            <a:r>
              <a:rPr lang="en" sz="1200"/>
              <a:t>was accessed that contained </a:t>
            </a:r>
            <a:r>
              <a:rPr b="1" lang="en" sz="1200"/>
              <a:t>‘Ryan’ Password Hash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compromised </a:t>
            </a:r>
            <a:r>
              <a:rPr b="1" lang="en" sz="1200"/>
              <a:t>/connect_to_corp_server </a:t>
            </a:r>
            <a:r>
              <a:rPr lang="en" sz="1200"/>
              <a:t>gave me access to upload a payload to search for other vulnerabilities</a:t>
            </a:r>
            <a:endParaRPr sz="120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75" y="10968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50" y="1991150"/>
            <a:ext cx="3840701" cy="21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400" y="1991150"/>
            <a:ext cx="4327375" cy="21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7"/>
          <p:cNvSpPr/>
          <p:nvPr/>
        </p:nvSpPr>
        <p:spPr>
          <a:xfrm>
            <a:off x="451350" y="1802113"/>
            <a:ext cx="8409300" cy="27693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7"/>
          <p:cNvSpPr txBox="1"/>
          <p:nvPr>
            <p:ph idx="1" type="subTitle"/>
          </p:nvPr>
        </p:nvSpPr>
        <p:spPr>
          <a:xfrm>
            <a:off x="820450" y="73547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are </a:t>
            </a:r>
            <a:r>
              <a:rPr b="1" lang="en" sz="1200"/>
              <a:t>16,540 requests</a:t>
            </a:r>
            <a:r>
              <a:rPr lang="en" sz="1200"/>
              <a:t> were made during the attack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16,536 requests</a:t>
            </a:r>
            <a:r>
              <a:rPr lang="en" sz="1200"/>
              <a:t> had been made before the attacker </a:t>
            </a:r>
            <a:br>
              <a:rPr lang="en" sz="1200"/>
            </a:br>
            <a:r>
              <a:rPr lang="en" sz="1200"/>
              <a:t>discovered the password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HTTP 301 </a:t>
            </a:r>
            <a:r>
              <a:rPr lang="en" sz="1200"/>
              <a:t>method</a:t>
            </a:r>
            <a:r>
              <a:rPr b="1" lang="en" sz="1200"/>
              <a:t> </a:t>
            </a:r>
            <a:r>
              <a:rPr lang="en" sz="1200"/>
              <a:t>was being used</a:t>
            </a:r>
            <a:endParaRPr sz="1200"/>
          </a:p>
        </p:txBody>
      </p:sp>
      <p:pic>
        <p:nvPicPr>
          <p:cNvPr id="1185" name="Google Shape;11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75" y="10557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38" y="1908950"/>
            <a:ext cx="8241325" cy="25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8"/>
          <p:cNvSpPr/>
          <p:nvPr/>
        </p:nvSpPr>
        <p:spPr>
          <a:xfrm>
            <a:off x="229250" y="1301250"/>
            <a:ext cx="5791200" cy="23445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68"/>
          <p:cNvSpPr txBox="1"/>
          <p:nvPr>
            <p:ph idx="1" type="subTitle"/>
          </p:nvPr>
        </p:nvSpPr>
        <p:spPr>
          <a:xfrm>
            <a:off x="872950" y="62407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</a:t>
            </a:r>
            <a:r>
              <a:rPr b="1" lang="en" sz="1200"/>
              <a:t>60 requests</a:t>
            </a:r>
            <a:r>
              <a:rPr lang="en" sz="1200"/>
              <a:t> were made to the </a:t>
            </a:r>
            <a:r>
              <a:rPr b="1" lang="en" sz="1200"/>
              <a:t>/webdav</a:t>
            </a:r>
            <a:r>
              <a:rPr lang="en" sz="1200"/>
              <a:t> directory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</a:t>
            </a:r>
            <a:r>
              <a:rPr b="1" lang="en" sz="1200"/>
              <a:t>passwd.dav </a:t>
            </a:r>
            <a:r>
              <a:rPr lang="en" sz="1200"/>
              <a:t>and </a:t>
            </a:r>
            <a:r>
              <a:rPr b="1" lang="en" sz="1200"/>
              <a:t>shell.php </a:t>
            </a:r>
            <a:r>
              <a:rPr lang="en" sz="1200"/>
              <a:t>are the files that were requested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Flag Found</a:t>
            </a:r>
            <a:endParaRPr sz="1200"/>
          </a:p>
        </p:txBody>
      </p:sp>
      <p:pic>
        <p:nvPicPr>
          <p:cNvPr id="1195" name="Google Shape;11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5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38" y="1467825"/>
            <a:ext cx="551497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900" y="1301250"/>
            <a:ext cx="2818751" cy="23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4" name="Google Shape;1204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0" name="Google Shape;1210;p70"/>
          <p:cNvSpPr txBox="1"/>
          <p:nvPr>
            <p:ph idx="2" type="subTitle"/>
          </p:nvPr>
        </p:nvSpPr>
        <p:spPr>
          <a:xfrm>
            <a:off x="86325" y="1902775"/>
            <a:ext cx="4298400" cy="10821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Alert and drop all traffic packets after no more than a </a:t>
            </a:r>
            <a:r>
              <a:rPr lang="en" sz="1400"/>
              <a:t>threshold</a:t>
            </a:r>
            <a:r>
              <a:rPr lang="en" sz="1400"/>
              <a:t> of 1,000 connections that occur </a:t>
            </a:r>
            <a:r>
              <a:rPr lang="en" sz="1400"/>
              <a:t>within</a:t>
            </a:r>
            <a:r>
              <a:rPr lang="en" sz="1400"/>
              <a:t> an hour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Block all </a:t>
            </a:r>
            <a:r>
              <a:rPr lang="en" sz="1400"/>
              <a:t>incoming</a:t>
            </a:r>
            <a:r>
              <a:rPr lang="en" sz="1400"/>
              <a:t> and outgoing packets until alarm is verified and secured during </a:t>
            </a:r>
            <a:r>
              <a:rPr lang="en" sz="1400"/>
              <a:t>incident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1" name="Google Shape;1211;p70"/>
          <p:cNvSpPr txBox="1"/>
          <p:nvPr>
            <p:ph idx="3" type="subTitle"/>
          </p:nvPr>
        </p:nvSpPr>
        <p:spPr>
          <a:xfrm>
            <a:off x="4431625" y="1902775"/>
            <a:ext cx="4298400" cy="1560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IPtables to drop packets when thresholds are met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and block all unwanted traffic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Patch and update firewalls and software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Audit all ports after after all updates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7" name="Google Shape;1217;p71"/>
          <p:cNvSpPr txBox="1"/>
          <p:nvPr>
            <p:ph idx="2" type="subTitle"/>
          </p:nvPr>
        </p:nvSpPr>
        <p:spPr>
          <a:xfrm>
            <a:off x="198725" y="1743125"/>
            <a:ext cx="4298400" cy="1855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an alarm to alert as soon as unauthorized access request for any type of critical file or folder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threshold of no more than 5 attempts per hour </a:t>
            </a:r>
            <a:endParaRPr sz="1400"/>
          </a:p>
        </p:txBody>
      </p:sp>
      <p:sp>
        <p:nvSpPr>
          <p:cNvPr id="1218" name="Google Shape;1218;p71"/>
          <p:cNvSpPr txBox="1"/>
          <p:nvPr>
            <p:ph idx="3" type="subTitle"/>
          </p:nvPr>
        </p:nvSpPr>
        <p:spPr>
          <a:xfrm>
            <a:off x="4560250" y="1743125"/>
            <a:ext cx="4232100" cy="29814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private and hidden folders are to be secured offline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</a:t>
            </a:r>
            <a:r>
              <a:rPr lang="en" sz="1400"/>
              <a:t>strong</a:t>
            </a:r>
            <a:r>
              <a:rPr lang="en" sz="1400"/>
              <a:t> passwords that are not common with </a:t>
            </a:r>
            <a:r>
              <a:rPr lang="en" sz="1400"/>
              <a:t>Capitalization</a:t>
            </a:r>
            <a:r>
              <a:rPr lang="en" sz="1400"/>
              <a:t>, Symbols, and Numbers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Two factor </a:t>
            </a:r>
            <a:r>
              <a:rPr lang="en" sz="1400"/>
              <a:t>authentication</a:t>
            </a:r>
            <a:r>
              <a:rPr lang="en" sz="1400"/>
              <a:t> to be used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that is critical should all be encrypted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both Black and White list for known bad IP addresses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401 error alarm when it is brute force is detected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threshold of 7 should be setup if any login </a:t>
            </a:r>
            <a:r>
              <a:rPr lang="en" sz="1400"/>
              <a:t>attempts</a:t>
            </a:r>
            <a:r>
              <a:rPr lang="en" sz="1400"/>
              <a:t> with multiple usernames from the same IP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Abnormal amount of </a:t>
            </a:r>
            <a:r>
              <a:rPr lang="en" sz="1400"/>
              <a:t>bandwidth</a:t>
            </a:r>
            <a:r>
              <a:rPr lang="en" sz="1400"/>
              <a:t> </a:t>
            </a:r>
            <a:r>
              <a:rPr lang="en" sz="1400"/>
              <a:t>being</a:t>
            </a:r>
            <a:r>
              <a:rPr lang="en" sz="1400"/>
              <a:t> used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Unusual</a:t>
            </a:r>
            <a:r>
              <a:rPr lang="en" sz="1400"/>
              <a:t> pattern of failed logins</a:t>
            </a:r>
            <a:endParaRPr sz="1400"/>
          </a:p>
        </p:txBody>
      </p:sp>
      <p:sp>
        <p:nvSpPr>
          <p:cNvPr id="1225" name="Google Shape;1225;p72"/>
          <p:cNvSpPr txBox="1"/>
          <p:nvPr>
            <p:ph idx="3" type="subTitle"/>
          </p:nvPr>
        </p:nvSpPr>
        <p:spPr>
          <a:xfrm>
            <a:off x="4466800" y="1441950"/>
            <a:ext cx="4298400" cy="3464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2 Factor </a:t>
            </a:r>
            <a:r>
              <a:rPr lang="en" sz="1400"/>
              <a:t>Authentication</a:t>
            </a:r>
            <a:r>
              <a:rPr lang="en" sz="1400"/>
              <a:t> as a policy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Block out for a period of 2 hours after 5 login attempts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Freeze account if it </a:t>
            </a:r>
            <a:r>
              <a:rPr lang="en" sz="1400"/>
              <a:t>happens</a:t>
            </a:r>
            <a:r>
              <a:rPr lang="en" sz="1400"/>
              <a:t> again within 24 hours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Education of employees for repeat offenders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White and black list of all bad IP addresses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 strong passwords that are not common with Capitalization, Symbols, and Numbers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1" name="Google Shape;1231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an alarm if any suspicious file is being uploaded by anyone other than the admin of the site or Ryan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 admin know if anyone other admin trying to access WebDav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2" name="Google Shape;1232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Only Ryan should be accessing WebDav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Ryans password hash should be removed from the website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WebDav should only be be accessed by Administration if Ryan is locked out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Black list and white list are to be kept up to date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password hashes are to be kept on the website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8" name="Google Shape;1238;p74"/>
          <p:cNvSpPr txBox="1"/>
          <p:nvPr>
            <p:ph idx="2" type="subTitle"/>
          </p:nvPr>
        </p:nvSpPr>
        <p:spPr>
          <a:xfrm>
            <a:off x="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Port 4444 attempted traffic should have an alarm set when 1 attempt is made by both internal and external attempts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threshold of just 1 should be set when /webdav folders are trying to be </a:t>
            </a:r>
            <a:r>
              <a:rPr lang="en" sz="1400"/>
              <a:t>accessed</a:t>
            </a:r>
            <a:r>
              <a:rPr lang="en" sz="1400"/>
              <a:t>  from any IP address that is Black listed and Automatically blocked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9" name="Google Shape;1239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Blacklisted IP addresses shall be kept up to date and new </a:t>
            </a:r>
            <a:r>
              <a:rPr lang="en" sz="1400"/>
              <a:t>attempted</a:t>
            </a:r>
            <a:r>
              <a:rPr lang="en" sz="1400"/>
              <a:t> traffic IP addresses will automatically be blocked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updates to software and hardware will have all ports blocked and configured properly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Read Only will be set to /webdav folders and files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10.0.0.76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Aure Hyper-V 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2.6.32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Elk-Stack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" y="910475"/>
            <a:ext cx="6699601" cy="38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{29A06E7F-C7F7-4D3A-8936-C3381A5C070D}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Azure Machine 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Cloud Based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Machine Running Kibana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Recreating A Vulnerable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230813" y="104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{29A06E7F-C7F7-4D3A-8936-C3381A5C070D}</a:tableStyleId>
              </a:tblPr>
              <a:tblGrid>
                <a:gridCol w="2894125"/>
                <a:gridCol w="2894125"/>
                <a:gridCol w="2894125"/>
              </a:tblGrid>
              <a:tr h="39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found open with public access CVE-2019-6579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was left unsecured and open for public access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 files secret and or sensitive left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available and accessible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Complete open access to root commands on the machine, all resources can be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accessed, and altered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Leaves the network open for anytype of malicious attack from stolen or sold of sensitive data to crashing of the network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 or Weak Passwords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Passwords that are common and weak not using complex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numbers,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symbols, and capitals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the network and the machine are easily found by social engineering such as for Example: </a:t>
                      </a:r>
                      <a:r>
                        <a:rPr lang="en" sz="1200">
                          <a:solidFill>
                            <a:srgbClr val="4A86E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https://crackstation.net/</a:t>
                      </a:r>
                      <a:endParaRPr sz="1200">
                        <a:solidFill>
                          <a:srgbClr val="4A86E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 Usernames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Names that are First, Last, and even short can be easily socially engineered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 or simple password and First, Last, and short names are social engineered to gain open access to all files and folders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/>
          <p:nvPr/>
        </p:nvSpPr>
        <p:spPr>
          <a:xfrm rot="5400000">
            <a:off x="5767800" y="1230275"/>
            <a:ext cx="2979900" cy="34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1"/>
          <p:cNvSpPr txBox="1"/>
          <p:nvPr>
            <p:ph type="title"/>
          </p:nvPr>
        </p:nvSpPr>
        <p:spPr>
          <a:xfrm>
            <a:off x="-8725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[Brute Force Password]</a:t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3775" y="1421375"/>
            <a:ext cx="2428500" cy="2998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102275" y="1299275"/>
            <a:ext cx="2371500" cy="26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‘Hydra’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was used on my Kali Linux machine to Brute Force the password with a password list by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rockyou.txt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Command Used: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$ hydra -l ashton -P /root/Downloads/rockyou.txt -s 80 -f 192.168.1.105 http-get/company_folders/secret_folder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129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737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257820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</a:t>
              </a: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2519225" y="1421700"/>
            <a:ext cx="2998500" cy="2998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1796975" y="1297750"/>
            <a:ext cx="36102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this exploit I was able to login with the name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‘ashton’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also with the password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‘leopold’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Access: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‘Achieved’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5534681" y="88790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 txBox="1"/>
          <p:nvPr/>
        </p:nvSpPr>
        <p:spPr>
          <a:xfrm>
            <a:off x="3746575" y="5143500"/>
            <a:ext cx="5740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5" name="Google Shape;1105;p61"/>
          <p:cNvPicPr preferRelativeResize="0"/>
          <p:nvPr/>
        </p:nvPicPr>
        <p:blipFill rotWithShape="1">
          <a:blip r:embed="rId3">
            <a:alphaModFix/>
          </a:blip>
          <a:srcRect b="0" l="0" r="0" t="5970"/>
          <a:stretch/>
        </p:blipFill>
        <p:spPr>
          <a:xfrm>
            <a:off x="5659625" y="1643162"/>
            <a:ext cx="3230351" cy="255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61"/>
          <p:cNvPicPr preferRelativeResize="0"/>
          <p:nvPr/>
        </p:nvPicPr>
        <p:blipFill rotWithShape="1">
          <a:blip r:embed="rId4">
            <a:alphaModFix/>
          </a:blip>
          <a:srcRect b="22427" l="35165" r="7867" t="25583"/>
          <a:stretch/>
        </p:blipFill>
        <p:spPr>
          <a:xfrm>
            <a:off x="2682700" y="2765913"/>
            <a:ext cx="2671557" cy="14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[Exploration Port 80 Open To Public Access]</a:t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rot="5400000">
            <a:off x="1017425" y="545075"/>
            <a:ext cx="1363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457175" y="1549443"/>
            <a:ext cx="23715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‘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Nmap’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used to scan for open ports on the target machine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65831" y="917090"/>
            <a:ext cx="533372" cy="505042"/>
            <a:chOff x="457200" y="1415884"/>
            <a:chExt cx="695400" cy="658379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41588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65831" y="2861690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rot="5400000">
            <a:off x="916325" y="2568200"/>
            <a:ext cx="14532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 flipH="1">
            <a:off x="178325" y="3317900"/>
            <a:ext cx="30417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‘Nmap’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able to scan 256 IP addresses and found that 4 hosts were up. The Ports of interest were both Port 22 and Port 80.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User Access: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‘Achieved’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3752631" y="946478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rot="5400000">
            <a:off x="4075725" y="1172975"/>
            <a:ext cx="3371400" cy="4017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4628000" y="1502288"/>
            <a:ext cx="29724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7" name="Google Shape;11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825" y="1702823"/>
            <a:ext cx="3614807" cy="30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